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3I3PpJeX7d2DjsnvXIIUaqgTD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7C233C-90FD-40EA-AC4A-90ED811BBBFD}">
  <a:tblStyle styleId="{7D7C233C-90FD-40EA-AC4A-90ED811BBB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ba6f1b104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8ba6f1b104_0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8ba6f1b104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8ba6f1b104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8ba6f1b104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18ba6f1b104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ba6f1b104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8ba6f1b104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87" name="Google Shape;387;g18ba6f1b104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ba6f1b104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8ba6f1b104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399" name="Google Shape;399;g18ba6f1b104_0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ba6f1b104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8ba6f1b104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409" name="Google Shape;409;g18ba6f1b104_0_3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ba6f1b104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8ba6f1b104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419" name="Google Shape;419;g18ba6f1b104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ba6f1b10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18ba6f1b10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ba6f1b104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18ba6f1b104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7c5d9a8e7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7c5d9a8e7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ba6f1b1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8ba6f1b1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ba6f1b104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8ba6f1b104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8ba6f1b104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18ba6f1b104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ba6f1b104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18ba6f1b104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8c9ca4274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8c9ca4274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ba6f1b104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8ba6f1b104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ba6f1b104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18ba6f1b104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ba6f1b104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18ba6f1b104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498" name="Google Shape;498;g18ba6f1b104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8ba6f1b104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8ba6f1b104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510" name="Google Shape;510;g18ba6f1b104_1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ba6f1b104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8ba6f1b104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Accuracy: how good we were in recognizing positive and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Precision: how correct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Recall: how complete the classifier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F-Score: combination of presition and recall</a:t>
            </a:r>
            <a:endParaRPr/>
          </a:p>
        </p:txBody>
      </p:sp>
      <p:sp>
        <p:nvSpPr>
          <p:cNvPr id="520" name="Google Shape;520;g18ba6f1b104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ba6f1b104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18ba6f1b104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ba6f1b104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8ba6f1b104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ba6f1b104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8ba6f1b104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ba6f1b104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8ba6f1b104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8ba6f1b104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8ba6f1b104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8ba6f1b104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8ba6f1b104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ba6f1b104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8ba6f1b104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" name="Google Shape;104;p28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" name="Google Shape;125;p2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2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30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30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0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5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6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>
            <p:ph idx="7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8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31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3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6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3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4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5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25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3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4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34"/>
          <p:cNvSpPr/>
          <p:nvPr>
            <p:ph idx="3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34"/>
          <p:cNvSpPr/>
          <p:nvPr>
            <p:ph idx="4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34"/>
          <p:cNvSpPr/>
          <p:nvPr>
            <p:ph idx="5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34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34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1" name="Google Shape;221;p35"/>
          <p:cNvSpPr/>
          <p:nvPr>
            <p:ph idx="3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35"/>
          <p:cNvSpPr/>
          <p:nvPr>
            <p:ph idx="4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3" name="Google Shape;223;p35"/>
          <p:cNvSpPr/>
          <p:nvPr>
            <p:ph idx="5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35"/>
          <p:cNvSpPr txBox="1"/>
          <p:nvPr>
            <p:ph idx="6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6" name="Google Shape;226;p35"/>
          <p:cNvSpPr txBox="1"/>
          <p:nvPr>
            <p:ph idx="7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35"/>
          <p:cNvSpPr txBox="1"/>
          <p:nvPr>
            <p:ph idx="8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5"/>
          <p:cNvSpPr txBox="1"/>
          <p:nvPr>
            <p:ph idx="9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35"/>
          <p:cNvSpPr txBox="1"/>
          <p:nvPr>
            <p:ph idx="13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5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35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35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p35"/>
          <p:cNvSpPr/>
          <p:nvPr>
            <p:ph idx="17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4" name="Google Shape;234;p35"/>
          <p:cNvSpPr/>
          <p:nvPr>
            <p:ph idx="18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5" name="Google Shape;235;p35"/>
          <p:cNvSpPr/>
          <p:nvPr>
            <p:ph idx="19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6" name="Google Shape;236;p35"/>
          <p:cNvSpPr txBox="1"/>
          <p:nvPr>
            <p:ph idx="20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35"/>
          <p:cNvSpPr txBox="1"/>
          <p:nvPr>
            <p:ph idx="21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35"/>
          <p:cNvSpPr txBox="1"/>
          <p:nvPr>
            <p:ph idx="22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35"/>
          <p:cNvSpPr txBox="1"/>
          <p:nvPr>
            <p:ph idx="23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0" name="Google Shape;240;p35"/>
          <p:cNvSpPr txBox="1"/>
          <p:nvPr>
            <p:ph idx="24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35"/>
          <p:cNvSpPr txBox="1"/>
          <p:nvPr>
            <p:ph idx="25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35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p35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3" name="Google Shape;253;p36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4" name="Google Shape;254;p36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5" type="body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7" name="Google Shape;257;p36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8" name="Google Shape;258;p36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9" type="body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36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p36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16" type="body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36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66" name="Google Shape;266;p36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6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36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5" name="Google Shape;275;p37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7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21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21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" name="Google Shape;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/>
          <p:nvPr>
            <p:ph idx="2" type="dgm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" name="Google Shape;41;p23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23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0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2" name="Google Shape;62;p20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" name="Google Shape;63;p20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20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20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6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96" name="Google Shape;96;p27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27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/>
          <p:nvPr>
            <p:ph type="ctrTitle"/>
          </p:nvPr>
        </p:nvSpPr>
        <p:spPr>
          <a:xfrm>
            <a:off x="6841465" y="43417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Workshop 8</a:t>
            </a:r>
            <a:endParaRPr/>
          </a:p>
        </p:txBody>
      </p:sp>
      <p:sp>
        <p:nvSpPr>
          <p:cNvPr id="285" name="Google Shape;285;p1"/>
          <p:cNvSpPr txBox="1"/>
          <p:nvPr>
            <p:ph idx="1" type="subTitle"/>
          </p:nvPr>
        </p:nvSpPr>
        <p:spPr>
          <a:xfrm>
            <a:off x="6841466" y="5493764"/>
            <a:ext cx="49419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Saffian Asghar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Emilio Espinosa Sanchez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ba6f1b104_0_306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64" name="Google Shape;364;g18ba6f1b104_0_3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g18ba6f1b104_0_306"/>
          <p:cNvSpPr txBox="1"/>
          <p:nvPr>
            <p:ph idx="3" type="body"/>
          </p:nvPr>
        </p:nvSpPr>
        <p:spPr>
          <a:xfrm>
            <a:off x="892350" y="1791425"/>
            <a:ext cx="98490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Replace 0’s </a:t>
            </a:r>
            <a:r>
              <a:rPr lang="en-US" sz="1800"/>
              <a:t>in Glucose, BloodPressure, SkinThickness, Insulin, BMI columns with NaN</a:t>
            </a:r>
            <a:endParaRPr sz="1800"/>
          </a:p>
        </p:txBody>
      </p:sp>
      <p:pic>
        <p:nvPicPr>
          <p:cNvPr id="366" name="Google Shape;366;g18ba6f1b104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38" y="2866675"/>
            <a:ext cx="3535075" cy="2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ba6f1b104_0_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7416" y="2945625"/>
            <a:ext cx="4489570" cy="2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8ba6f1b104_0_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225" y="2482925"/>
            <a:ext cx="3812227" cy="42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ba6f1b104_0_321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74" name="Google Shape;374;g18ba6f1b104_0_3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g18ba6f1b104_0_321"/>
          <p:cNvSpPr txBox="1"/>
          <p:nvPr>
            <p:ph idx="3" type="body"/>
          </p:nvPr>
        </p:nvSpPr>
        <p:spPr>
          <a:xfrm>
            <a:off x="892350" y="1791425"/>
            <a:ext cx="9849000" cy="3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Glucose and BloodPressure with mean.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SkinThickness, Insulin and BMI with median.</a:t>
            </a:r>
            <a:endParaRPr sz="1800"/>
          </a:p>
        </p:txBody>
      </p:sp>
      <p:pic>
        <p:nvPicPr>
          <p:cNvPr id="376" name="Google Shape;376;g18ba6f1b104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163" y="1062838"/>
            <a:ext cx="522922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8ba6f1b104_0_331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82" name="Google Shape;382;g18ba6f1b104_0_3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g18ba6f1b104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463" y="1134067"/>
            <a:ext cx="6662987" cy="53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ba6f1b104_0_3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g18ba6f1b104_0_339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391" name="Google Shape;391;g18ba6f1b104_0_339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Find best K.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 = 5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id="392" name="Google Shape;392;g18ba6f1b104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25" y="1601050"/>
            <a:ext cx="4654175" cy="32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8ba6f1b104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500" y="1701398"/>
            <a:ext cx="4574856" cy="30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8ba6f1b104_0_339"/>
          <p:cNvSpPr/>
          <p:nvPr/>
        </p:nvSpPr>
        <p:spPr>
          <a:xfrm>
            <a:off x="3619050" y="1801250"/>
            <a:ext cx="347100" cy="36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8ba6f1b104_0_339"/>
          <p:cNvSpPr/>
          <p:nvPr/>
        </p:nvSpPr>
        <p:spPr>
          <a:xfrm>
            <a:off x="8679450" y="2532025"/>
            <a:ext cx="347100" cy="36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8ba6f1b104_0_3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18ba6f1b104_0_354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403" name="Google Shape;403;g18ba6f1b104_0_354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Find best K.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 = 5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id="404" name="Google Shape;404;g18ba6f1b104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00" y="1284950"/>
            <a:ext cx="5017975" cy="42880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g18ba6f1b104_0_354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{7D7C233C-90FD-40EA-AC4A-90ED811BBBFD}</a:tableStyleId>
              </a:tblPr>
              <a:tblGrid>
                <a:gridCol w="2212325"/>
                <a:gridCol w="2212325"/>
              </a:tblGrid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Metric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Value</a:t>
                      </a:r>
                      <a:endParaRPr b="1" sz="17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Accuracy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0.779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Precision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0.719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Recall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0.582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ba6f1b104_0_3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g18ba6f1b104_0_367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413" name="Google Shape;413;g18ba6f1b104_0_367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No. of estimators: 200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Feature: sqrt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Max depth: 4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Criterion: Gini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CV: 5</a:t>
            </a:r>
            <a:endParaRPr sz="1800"/>
          </a:p>
        </p:txBody>
      </p:sp>
      <p:graphicFrame>
        <p:nvGraphicFramePr>
          <p:cNvPr id="414" name="Google Shape;414;g18ba6f1b104_0_367"/>
          <p:cNvGraphicFramePr/>
          <p:nvPr/>
        </p:nvGraphicFramePr>
        <p:xfrm>
          <a:off x="3150375" y="362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{7D7C233C-90FD-40EA-AC4A-90ED811BBBFD}</a:tableStyleId>
              </a:tblPr>
              <a:tblGrid>
                <a:gridCol w="2212325"/>
                <a:gridCol w="2212325"/>
              </a:tblGrid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Metric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Value</a:t>
                      </a:r>
                      <a:endParaRPr b="1" sz="17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Accuracy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0.784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Precision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0.754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Recall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0.544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15" name="Google Shape;415;g18ba6f1b104_0_367"/>
          <p:cNvPicPr preferRelativeResize="0"/>
          <p:nvPr/>
        </p:nvPicPr>
        <p:blipFill rotWithShape="1">
          <a:blip r:embed="rId3">
            <a:alphaModFix/>
          </a:blip>
          <a:srcRect b="0" l="0" r="0" t="3157"/>
          <a:stretch/>
        </p:blipFill>
        <p:spPr>
          <a:xfrm>
            <a:off x="7727425" y="479225"/>
            <a:ext cx="4064725" cy="34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8ba6f1b104_0_3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g18ba6f1b104_0_381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SVM</a:t>
            </a:r>
            <a:endParaRPr/>
          </a:p>
        </p:txBody>
      </p:sp>
      <p:sp>
        <p:nvSpPr>
          <p:cNvPr id="423" name="Google Shape;423;g18ba6f1b104_0_381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C: 10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Gamma: 0.0001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Kernel: rbf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CV: 5</a:t>
            </a:r>
            <a:endParaRPr sz="1800"/>
          </a:p>
        </p:txBody>
      </p:sp>
      <p:graphicFrame>
        <p:nvGraphicFramePr>
          <p:cNvPr id="424" name="Google Shape;424;g18ba6f1b104_0_381"/>
          <p:cNvGraphicFramePr/>
          <p:nvPr/>
        </p:nvGraphicFramePr>
        <p:xfrm>
          <a:off x="3150375" y="362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{7D7C233C-90FD-40EA-AC4A-90ED811BBBFD}</a:tableStyleId>
              </a:tblPr>
              <a:tblGrid>
                <a:gridCol w="2212325"/>
                <a:gridCol w="2212325"/>
              </a:tblGrid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Metric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Value</a:t>
                      </a:r>
                      <a:endParaRPr b="1" sz="17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Accuracy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0.766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Precision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0.719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Recall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0.519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25" name="Google Shape;425;g18ba6f1b104_0_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425" y="152400"/>
            <a:ext cx="4072075" cy="33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ba6f1b104_1_0"/>
          <p:cNvSpPr txBox="1"/>
          <p:nvPr>
            <p:ph type="ctrTitle"/>
          </p:nvPr>
        </p:nvSpPr>
        <p:spPr>
          <a:xfrm>
            <a:off x="6841465" y="43417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MNIST Dataset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ba6f1b104_0_284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Description</a:t>
            </a:r>
            <a:endParaRPr/>
          </a:p>
        </p:txBody>
      </p:sp>
      <p:sp>
        <p:nvSpPr>
          <p:cNvPr id="436" name="Google Shape;436;g18ba6f1b104_0_2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g18ba6f1b104_0_284"/>
          <p:cNvSpPr txBox="1"/>
          <p:nvPr/>
        </p:nvSpPr>
        <p:spPr>
          <a:xfrm>
            <a:off x="633000" y="1293500"/>
            <a:ext cx="4981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Set is a large collection of handwritten digits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MNIST is short for Modified National Institute of Standards and Technology database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Contains a collection of 70,000, 28 x 28 images of handwritten digits from 0 to 9.</a:t>
            </a:r>
            <a:endParaRPr sz="1700"/>
          </a:p>
        </p:txBody>
      </p:sp>
      <p:pic>
        <p:nvPicPr>
          <p:cNvPr id="438" name="Google Shape;438;g18ba6f1b104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500" y="1406409"/>
            <a:ext cx="4234350" cy="3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c5d9a8e7c_0_35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SVM Kernel Selection</a:t>
            </a:r>
            <a:endParaRPr/>
          </a:p>
        </p:txBody>
      </p:sp>
      <p:sp>
        <p:nvSpPr>
          <p:cNvPr id="444" name="Google Shape;444;g17c5d9a8e7c_0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g17c5d9a8e7c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25" y="1471213"/>
            <a:ext cx="3212625" cy="241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7c5d9a8e7c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3900" y="1431175"/>
            <a:ext cx="3212626" cy="24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7c5d9a8e7c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825" y="4026176"/>
            <a:ext cx="3212625" cy="247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7c5d9a8e7c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900" y="4026175"/>
            <a:ext cx="3212625" cy="2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ba6f1b104_0_0"/>
          <p:cNvSpPr txBox="1"/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91" name="Google Shape;291;g18ba6f1b104_0_0"/>
          <p:cNvSpPr txBox="1"/>
          <p:nvPr>
            <p:ph idx="1" type="body"/>
          </p:nvPr>
        </p:nvSpPr>
        <p:spPr>
          <a:xfrm>
            <a:off x="148318" y="148113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92" name="Google Shape;292;g18ba6f1b104_0_0"/>
          <p:cNvSpPr txBox="1"/>
          <p:nvPr>
            <p:ph idx="2" type="body"/>
          </p:nvPr>
        </p:nvSpPr>
        <p:spPr>
          <a:xfrm>
            <a:off x="714375" y="255746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Dataset 1: Diabetes</a:t>
            </a:r>
            <a:endParaRPr/>
          </a:p>
        </p:txBody>
      </p:sp>
      <p:sp>
        <p:nvSpPr>
          <p:cNvPr id="293" name="Google Shape;293;g18ba6f1b104_0_0"/>
          <p:cNvSpPr txBox="1"/>
          <p:nvPr>
            <p:ph idx="3" type="body"/>
          </p:nvPr>
        </p:nvSpPr>
        <p:spPr>
          <a:xfrm>
            <a:off x="1320800" y="363378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Dataset 2: MNIST</a:t>
            </a:r>
            <a:endParaRPr/>
          </a:p>
        </p:txBody>
      </p:sp>
      <p:sp>
        <p:nvSpPr>
          <p:cNvPr id="294" name="Google Shape;294;g18ba6f1b104_0_0"/>
          <p:cNvSpPr txBox="1"/>
          <p:nvPr>
            <p:ph idx="5" type="body"/>
          </p:nvPr>
        </p:nvSpPr>
        <p:spPr>
          <a:xfrm>
            <a:off x="4401535" y="159447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Basic concepts</a:t>
            </a:r>
            <a:endParaRPr/>
          </a:p>
        </p:txBody>
      </p:sp>
      <p:sp>
        <p:nvSpPr>
          <p:cNvPr id="295" name="Google Shape;295;g18ba6f1b104_0_0"/>
          <p:cNvSpPr txBox="1"/>
          <p:nvPr>
            <p:ph idx="6" type="body"/>
          </p:nvPr>
        </p:nvSpPr>
        <p:spPr>
          <a:xfrm>
            <a:off x="4986028" y="268256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Analyze the data, model construction and comparison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8ba6f1b104_0_0"/>
          <p:cNvSpPr txBox="1"/>
          <p:nvPr>
            <p:ph idx="7" type="body"/>
          </p:nvPr>
        </p:nvSpPr>
        <p:spPr>
          <a:xfrm>
            <a:off x="5576937" y="375539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Analyze the data, model construction and comparison</a:t>
            </a:r>
            <a:endParaRPr/>
          </a:p>
        </p:txBody>
      </p:sp>
      <p:sp>
        <p:nvSpPr>
          <p:cNvPr id="297" name="Google Shape;297;g18ba6f1b104_0_0"/>
          <p:cNvSpPr txBox="1"/>
          <p:nvPr>
            <p:ph idx="12" type="sldNum"/>
          </p:nvPr>
        </p:nvSpPr>
        <p:spPr>
          <a:xfrm>
            <a:off x="10810874" y="63563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ba6f1b104_1_79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SVM Effect of Gamma</a:t>
            </a:r>
            <a:endParaRPr/>
          </a:p>
        </p:txBody>
      </p:sp>
      <p:sp>
        <p:nvSpPr>
          <p:cNvPr id="454" name="Google Shape;454;g18ba6f1b104_1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g18ba6f1b104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52" y="939250"/>
            <a:ext cx="10059201" cy="54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ba6f1b104_1_90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Best model for SVM</a:t>
            </a:r>
            <a:endParaRPr/>
          </a:p>
        </p:txBody>
      </p:sp>
      <p:sp>
        <p:nvSpPr>
          <p:cNvPr id="461" name="Google Shape;461;g18ba6f1b104_1_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18ba6f1b104_1_90"/>
          <p:cNvSpPr txBox="1"/>
          <p:nvPr/>
        </p:nvSpPr>
        <p:spPr>
          <a:xfrm>
            <a:off x="1374325" y="1932225"/>
            <a:ext cx="438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best test score is 0.991 corresponding to hyperparameters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C: 5, gamma: 0.001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With kernel being RBF</a:t>
            </a:r>
            <a:endParaRPr sz="1600"/>
          </a:p>
        </p:txBody>
      </p:sp>
      <p:pic>
        <p:nvPicPr>
          <p:cNvPr id="463" name="Google Shape;463;g18ba6f1b104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75" y="1481137"/>
            <a:ext cx="4619824" cy="472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ba6f1b104_1_102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PCA</a:t>
            </a:r>
            <a:endParaRPr/>
          </a:p>
        </p:txBody>
      </p:sp>
      <p:sp>
        <p:nvSpPr>
          <p:cNvPr id="469" name="Google Shape;469;g18ba6f1b104_1_1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0" name="Google Shape;470;g18ba6f1b104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600" y="2021270"/>
            <a:ext cx="5427850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8ba6f1b104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50" y="2021275"/>
            <a:ext cx="5224799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c9ca42745_0_1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PCA</a:t>
            </a:r>
            <a:endParaRPr/>
          </a:p>
        </p:txBody>
      </p:sp>
      <p:sp>
        <p:nvSpPr>
          <p:cNvPr id="477" name="Google Shape;477;g18c9ca42745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g18c9ca4274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650" y="1131875"/>
            <a:ext cx="8276691" cy="522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8ba6f1b104_1_110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t-SNE</a:t>
            </a:r>
            <a:endParaRPr/>
          </a:p>
        </p:txBody>
      </p:sp>
      <p:sp>
        <p:nvSpPr>
          <p:cNvPr id="484" name="Google Shape;484;g18ba6f1b104_1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g18ba6f1b104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650" y="1131887"/>
            <a:ext cx="8276691" cy="522446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8ba6f1b104_1_110"/>
          <p:cNvSpPr txBox="1"/>
          <p:nvPr/>
        </p:nvSpPr>
        <p:spPr>
          <a:xfrm>
            <a:off x="134925" y="2047925"/>
            <a:ext cx="438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50 components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19 min.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8ba6f1b104_1_117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UMAP</a:t>
            </a:r>
            <a:endParaRPr/>
          </a:p>
        </p:txBody>
      </p:sp>
      <p:sp>
        <p:nvSpPr>
          <p:cNvPr id="492" name="Google Shape;492;g18ba6f1b104_1_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g18ba6f1b104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763" y="1131887"/>
            <a:ext cx="8300475" cy="522446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8ba6f1b104_1_117"/>
          <p:cNvSpPr txBox="1"/>
          <p:nvPr/>
        </p:nvSpPr>
        <p:spPr>
          <a:xfrm>
            <a:off x="134925" y="2047925"/>
            <a:ext cx="43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2</a:t>
            </a:r>
            <a:r>
              <a:rPr lang="en-US" sz="1600"/>
              <a:t> min.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8ba6f1b104_1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g18ba6f1b104_1_124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502" name="Google Shape;502;g18ba6f1b104_1_124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Find best K.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 = 5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503" name="Google Shape;503;g18ba6f1b104_1_124"/>
          <p:cNvSpPr/>
          <p:nvPr/>
        </p:nvSpPr>
        <p:spPr>
          <a:xfrm>
            <a:off x="3619050" y="1801250"/>
            <a:ext cx="347100" cy="36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8ba6f1b104_1_124"/>
          <p:cNvSpPr/>
          <p:nvPr/>
        </p:nvSpPr>
        <p:spPr>
          <a:xfrm>
            <a:off x="8679450" y="2532025"/>
            <a:ext cx="347100" cy="36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g18ba6f1b104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625" y="1709375"/>
            <a:ext cx="4405275" cy="2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8ba6f1b104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000" y="1801250"/>
            <a:ext cx="3950004" cy="27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ba6f1b104_1_1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g18ba6f1b104_1_137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514" name="Google Shape;514;g18ba6f1b104_1_137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Find best K.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 = 5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graphicFrame>
        <p:nvGraphicFramePr>
          <p:cNvPr id="515" name="Google Shape;515;g18ba6f1b104_1_137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{7D7C233C-90FD-40EA-AC4A-90ED811BBBFD}</a:tableStyleId>
              </a:tblPr>
              <a:tblGrid>
                <a:gridCol w="2212325"/>
                <a:gridCol w="2212325"/>
              </a:tblGrid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Metric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Value</a:t>
                      </a:r>
                      <a:endParaRPr b="1" sz="17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Accuracy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Precision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Recall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16" name="Google Shape;516;g18ba6f1b104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200" y="1309000"/>
            <a:ext cx="47434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ba6f1b104_1_1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18ba6f1b104_1_153"/>
          <p:cNvSpPr txBox="1"/>
          <p:nvPr>
            <p:ph type="title"/>
          </p:nvPr>
        </p:nvSpPr>
        <p:spPr>
          <a:xfrm>
            <a:off x="114300" y="275350"/>
            <a:ext cx="598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Random Forest Classifier</a:t>
            </a:r>
            <a:endParaRPr/>
          </a:p>
        </p:txBody>
      </p:sp>
      <p:sp>
        <p:nvSpPr>
          <p:cNvPr id="524" name="Google Shape;524;g18ba6f1b104_1_153"/>
          <p:cNvSpPr txBox="1"/>
          <p:nvPr>
            <p:ph idx="4294967295" type="body"/>
          </p:nvPr>
        </p:nvSpPr>
        <p:spPr>
          <a:xfrm>
            <a:off x="201725" y="1601050"/>
            <a:ext cx="5981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Best Params:  {'criterion': 'entropy', 'max_depth': 8, 'max_features': 'auto', 'n_estimators': 500}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525" name="Google Shape;525;g18ba6f1b104_1_153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{7D7C233C-90FD-40EA-AC4A-90ED811BBBFD}</a:tableStyleId>
              </a:tblPr>
              <a:tblGrid>
                <a:gridCol w="2212325"/>
                <a:gridCol w="2212325"/>
              </a:tblGrid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Metric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Value</a:t>
                      </a:r>
                      <a:endParaRPr b="1" sz="17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Accuracy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0.917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Precision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0.917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Recall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0.917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26" name="Google Shape;526;g18ba6f1b104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00" y="1023250"/>
            <a:ext cx="5148600" cy="4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7"/>
          <p:cNvSpPr txBox="1"/>
          <p:nvPr>
            <p:ph type="ctrTitle"/>
          </p:nvPr>
        </p:nvSpPr>
        <p:spPr>
          <a:xfrm>
            <a:off x="4267200" y="16157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32" name="Google Shape;532;p17"/>
          <p:cNvSpPr txBox="1"/>
          <p:nvPr>
            <p:ph idx="1" type="subTitle"/>
          </p:nvPr>
        </p:nvSpPr>
        <p:spPr>
          <a:xfrm>
            <a:off x="4267200" y="3238103"/>
            <a:ext cx="41796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Saffian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Emilio</a:t>
            </a:r>
            <a:endParaRPr/>
          </a:p>
        </p:txBody>
      </p:sp>
      <p:sp>
        <p:nvSpPr>
          <p:cNvPr id="533" name="Google Shape;533;p17"/>
          <p:cNvSpPr txBox="1"/>
          <p:nvPr>
            <p:ph idx="12" type="sldNum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ba6f1b104_1_10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Support Vector Machine</a:t>
            </a:r>
            <a:endParaRPr/>
          </a:p>
        </p:txBody>
      </p:sp>
      <p:sp>
        <p:nvSpPr>
          <p:cNvPr id="303" name="Google Shape;303;g18ba6f1b104_1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g18ba6f1b104_1_10"/>
          <p:cNvSpPr txBox="1"/>
          <p:nvPr>
            <p:ph idx="3" type="body"/>
          </p:nvPr>
        </p:nvSpPr>
        <p:spPr>
          <a:xfrm>
            <a:off x="927975" y="1396775"/>
            <a:ext cx="2044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/>
              <a:t>Description</a:t>
            </a:r>
            <a:endParaRPr b="1"/>
          </a:p>
        </p:txBody>
      </p:sp>
      <p:sp>
        <p:nvSpPr>
          <p:cNvPr id="305" name="Google Shape;305;g18ba6f1b104_1_10"/>
          <p:cNvSpPr txBox="1"/>
          <p:nvPr/>
        </p:nvSpPr>
        <p:spPr>
          <a:xfrm>
            <a:off x="775600" y="2095500"/>
            <a:ext cx="5225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 Support Vector Machine (SVM) is a discriminative classifier that outputs and optimal hyperplane to categorize new example data</a:t>
            </a:r>
            <a:endParaRPr sz="1900"/>
          </a:p>
        </p:txBody>
      </p:sp>
      <p:sp>
        <p:nvSpPr>
          <p:cNvPr id="306" name="Google Shape;306;g18ba6f1b104_1_10"/>
          <p:cNvSpPr txBox="1"/>
          <p:nvPr>
            <p:ph idx="3" type="body"/>
          </p:nvPr>
        </p:nvSpPr>
        <p:spPr>
          <a:xfrm>
            <a:off x="1004175" y="3315025"/>
            <a:ext cx="35304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2200"/>
              <a:t>Tuning Parameters</a:t>
            </a:r>
            <a:endParaRPr b="1" sz="2200"/>
          </a:p>
        </p:txBody>
      </p:sp>
      <p:sp>
        <p:nvSpPr>
          <p:cNvPr id="307" name="Google Shape;307;g18ba6f1b104_1_10"/>
          <p:cNvSpPr txBox="1"/>
          <p:nvPr/>
        </p:nvSpPr>
        <p:spPr>
          <a:xfrm>
            <a:off x="775575" y="3998375"/>
            <a:ext cx="5225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Kernel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 (Regularization)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Gamma</a:t>
            </a:r>
            <a:endParaRPr sz="1900"/>
          </a:p>
        </p:txBody>
      </p:sp>
      <p:pic>
        <p:nvPicPr>
          <p:cNvPr id="308" name="Google Shape;308;g18ba6f1b104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00" y="1481137"/>
            <a:ext cx="5209581" cy="4722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ba6f1b104_1_30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Choice of Kernel</a:t>
            </a:r>
            <a:endParaRPr/>
          </a:p>
        </p:txBody>
      </p:sp>
      <p:sp>
        <p:nvSpPr>
          <p:cNvPr id="314" name="Google Shape;314;g18ba6f1b104_1_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18ba6f1b104_1_30"/>
          <p:cNvSpPr txBox="1"/>
          <p:nvPr>
            <p:ph idx="3" type="body"/>
          </p:nvPr>
        </p:nvSpPr>
        <p:spPr>
          <a:xfrm>
            <a:off x="927975" y="1396775"/>
            <a:ext cx="2044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/>
              <a:t>Description</a:t>
            </a:r>
            <a:endParaRPr b="1"/>
          </a:p>
        </p:txBody>
      </p:sp>
      <p:sp>
        <p:nvSpPr>
          <p:cNvPr id="316" name="Google Shape;316;g18ba6f1b104_1_30"/>
          <p:cNvSpPr txBox="1"/>
          <p:nvPr/>
        </p:nvSpPr>
        <p:spPr>
          <a:xfrm>
            <a:off x="775600" y="2095500"/>
            <a:ext cx="5225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The main function of the kernel is to take low dimensional input space and transform it into a higher-dimensional space.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It is mostly useful in non-linear separation problem</a:t>
            </a:r>
            <a:endParaRPr sz="1900"/>
          </a:p>
        </p:txBody>
      </p:sp>
      <p:pic>
        <p:nvPicPr>
          <p:cNvPr id="317" name="Google Shape;317;g18ba6f1b104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00" y="1692150"/>
            <a:ext cx="5744222" cy="2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8ba6f1b104_1_42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Effect  of  C(Regularisation)</a:t>
            </a:r>
            <a:endParaRPr/>
          </a:p>
        </p:txBody>
      </p:sp>
      <p:sp>
        <p:nvSpPr>
          <p:cNvPr id="323" name="Google Shape;323;g18ba6f1b104_1_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g18ba6f1b104_1_42"/>
          <p:cNvSpPr txBox="1"/>
          <p:nvPr>
            <p:ph idx="3" type="body"/>
          </p:nvPr>
        </p:nvSpPr>
        <p:spPr>
          <a:xfrm>
            <a:off x="927975" y="1396775"/>
            <a:ext cx="2044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/>
              <a:t>Description</a:t>
            </a:r>
            <a:endParaRPr b="1"/>
          </a:p>
        </p:txBody>
      </p:sp>
      <p:sp>
        <p:nvSpPr>
          <p:cNvPr id="325" name="Google Shape;325;g18ba6f1b104_1_42"/>
          <p:cNvSpPr txBox="1"/>
          <p:nvPr/>
        </p:nvSpPr>
        <p:spPr>
          <a:xfrm>
            <a:off x="775600" y="2095500"/>
            <a:ext cx="52251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 is the penalty parameter, which represents misclassification or error term.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The misclassification or error term tells the SVM optimisation how much error is bearable.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-US" sz="1900"/>
              <a:t>This is how you can control the trade-off between decision boundary and misclassification term.</a:t>
            </a:r>
            <a:endParaRPr sz="1900"/>
          </a:p>
        </p:txBody>
      </p:sp>
      <p:pic>
        <p:nvPicPr>
          <p:cNvPr id="326" name="Google Shape;326;g18ba6f1b104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25" y="2088287"/>
            <a:ext cx="58102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8ba6f1b104_1_42"/>
          <p:cNvSpPr txBox="1"/>
          <p:nvPr/>
        </p:nvSpPr>
        <p:spPr>
          <a:xfrm>
            <a:off x="3401775" y="5442850"/>
            <a:ext cx="60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When C is high it will classify all the data points correctly, also there is a chance to overfit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ba6f1b104_1_58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Gamma</a:t>
            </a:r>
            <a:endParaRPr/>
          </a:p>
        </p:txBody>
      </p:sp>
      <p:sp>
        <p:nvSpPr>
          <p:cNvPr id="333" name="Google Shape;333;g18ba6f1b104_1_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18ba6f1b104_1_58"/>
          <p:cNvSpPr txBox="1"/>
          <p:nvPr/>
        </p:nvSpPr>
        <p:spPr>
          <a:xfrm>
            <a:off x="775600" y="2095500"/>
            <a:ext cx="522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900"/>
              <a:t>How far influences the calculation of plausible line of separation</a:t>
            </a:r>
            <a:endParaRPr sz="1900"/>
          </a:p>
        </p:txBody>
      </p:sp>
      <p:sp>
        <p:nvSpPr>
          <p:cNvPr id="335" name="Google Shape;335;g18ba6f1b104_1_58"/>
          <p:cNvSpPr txBox="1"/>
          <p:nvPr/>
        </p:nvSpPr>
        <p:spPr>
          <a:xfrm>
            <a:off x="3401775" y="5442850"/>
            <a:ext cx="605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/>
              <a:t>When gamma is higher, nearby points will have high influence; low gamma means far away points also be considered to get the decision boundary</a:t>
            </a:r>
            <a:endParaRPr i="1" sz="1600"/>
          </a:p>
        </p:txBody>
      </p:sp>
      <p:pic>
        <p:nvPicPr>
          <p:cNvPr id="336" name="Google Shape;336;g18ba6f1b104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00" y="1481137"/>
            <a:ext cx="58483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8ba6f1b104_0_291"/>
          <p:cNvSpPr txBox="1"/>
          <p:nvPr>
            <p:ph type="ctrTitle"/>
          </p:nvPr>
        </p:nvSpPr>
        <p:spPr>
          <a:xfrm>
            <a:off x="6841465" y="43417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Pima Indians Diabetes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ba6f1b104_1_4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47" name="Google Shape;347;g18ba6f1b104_1_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18ba6f1b104_1_4"/>
          <p:cNvSpPr txBox="1"/>
          <p:nvPr>
            <p:ph idx="3" type="body"/>
          </p:nvPr>
        </p:nvSpPr>
        <p:spPr>
          <a:xfrm>
            <a:off x="892350" y="1791425"/>
            <a:ext cx="7205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Predict onset of diabetes based on diagnostic measures</a:t>
            </a:r>
            <a:endParaRPr sz="1800"/>
          </a:p>
        </p:txBody>
      </p:sp>
      <p:pic>
        <p:nvPicPr>
          <p:cNvPr id="349" name="Google Shape;349;g18ba6f1b104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425" y="2687471"/>
            <a:ext cx="5503049" cy="29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8ba6f1b104_1_4"/>
          <p:cNvSpPr txBox="1"/>
          <p:nvPr>
            <p:ph idx="3" type="body"/>
          </p:nvPr>
        </p:nvSpPr>
        <p:spPr>
          <a:xfrm>
            <a:off x="892350" y="5795725"/>
            <a:ext cx="7205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Interesting: no missing values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ba6f1b104_0_297"/>
          <p:cNvSpPr txBox="1"/>
          <p:nvPr>
            <p:ph type="title"/>
          </p:nvPr>
        </p:nvSpPr>
        <p:spPr>
          <a:xfrm>
            <a:off x="1885156" y="303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EDA - Distributions</a:t>
            </a:r>
            <a:endParaRPr/>
          </a:p>
        </p:txBody>
      </p:sp>
      <p:sp>
        <p:nvSpPr>
          <p:cNvPr id="356" name="Google Shape;356;g18ba6f1b104_0_2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18ba6f1b104_0_297"/>
          <p:cNvSpPr txBox="1"/>
          <p:nvPr>
            <p:ph idx="3" type="body"/>
          </p:nvPr>
        </p:nvSpPr>
        <p:spPr>
          <a:xfrm>
            <a:off x="3101650" y="5906225"/>
            <a:ext cx="7205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800"/>
              <a:t>Predict onset of diabetes based on diagnostic measures</a:t>
            </a:r>
            <a:endParaRPr sz="1800"/>
          </a:p>
        </p:txBody>
      </p:sp>
      <p:pic>
        <p:nvPicPr>
          <p:cNvPr id="358" name="Google Shape;358;g18ba6f1b104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925" y="891550"/>
            <a:ext cx="6258050" cy="59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2022-10-16T14:47:12Z</dcterms:created>
  <dc:creator>Saffian Baig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